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5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59.jpeg" ContentType="image/jpeg"/>
  <Override PartName="/ppt/media/image18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35.png" ContentType="image/png"/>
  <Override PartName="/ppt/media/image17.png" ContentType="image/png"/>
  <Override PartName="/ppt/media/image5.png" ContentType="image/png"/>
  <Override PartName="/ppt/media/image72.png" ContentType="image/png"/>
  <Override PartName="/ppt/media/image58.png" ContentType="image/png"/>
  <Override PartName="/ppt/media/image23.png" ContentType="image/png"/>
  <Override PartName="/ppt/media/image6.jpeg" ContentType="image/jpeg"/>
  <Override PartName="/ppt/media/image71.png" ContentType="image/png"/>
  <Override PartName="/ppt/media/image29.png" ContentType="image/png"/>
  <Override PartName="/ppt/media/image69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jpeg" ContentType="image/jpeg"/>
  <Override PartName="/ppt/media/image11.png" ContentType="image/png"/>
  <Override PartName="/ppt/media/image48.png" ContentType="image/png"/>
  <Override PartName="/ppt/media/image61.png" ContentType="image/png"/>
  <Override PartName="/ppt/media/image24.png" ContentType="image/png"/>
  <Override PartName="/ppt/media/image73.jpeg" ContentType="image/jpeg"/>
  <Override PartName="/ppt/media/image65.png" ContentType="image/png"/>
  <Override PartName="/ppt/media/image64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36.png" ContentType="image/png"/>
  <Override PartName="/ppt/media/image40.png" ContentType="image/png"/>
  <Override PartName="/ppt/media/image4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EB8FCB5-014B-4AA0-AA10-DBB380A8D7F5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1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CCE5600-0443-4BA6-A91C-41DF0005A17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6AB0AB8-D5AA-4846-AA1B-88CD0555402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0DC2675-FA72-415C-A50A-F4E3362D2B1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720" cy="3081600"/>
          </a:xfrm>
          <a:prstGeom prst="rect">
            <a:avLst/>
          </a:prstGeom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43B8E06-D2EC-4E99-8A32-404EC116F14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7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hyperlink" Target="https://github.com/er-ssmohanty/ibm_daas_capstone/blob/main/final_notebooks/SpaceX_Machine_Learning_Prediction_Part_5.ipynb" TargetMode="External"/><Relationship Id="rId4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88480" y="4568760"/>
            <a:ext cx="25099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13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099520" cy="6246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EBCBF2-3CF4-46CC-AE0E-D4CC64DBEDB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770040" y="1825560"/>
            <a:ext cx="897084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540000" y="180000"/>
            <a:ext cx="1096956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20000" y="1324800"/>
            <a:ext cx="1257120" cy="4723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2880000" y="1324800"/>
            <a:ext cx="1977120" cy="4723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5580000" y="1324800"/>
            <a:ext cx="2697120" cy="4723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1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7"/>
          <p:cNvSpPr/>
          <p:nvPr/>
        </p:nvSpPr>
        <p:spPr>
          <a:xfrm>
            <a:off x="5220000" y="2340000"/>
            <a:ext cx="3777120" cy="537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4" name="CustomShape 8"/>
          <p:cNvSpPr/>
          <p:nvPr/>
        </p:nvSpPr>
        <p:spPr>
          <a:xfrm>
            <a:off x="5220000" y="3420000"/>
            <a:ext cx="3777120" cy="537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216000" indent="-2131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5" name="CustomShape 9"/>
          <p:cNvSpPr/>
          <p:nvPr/>
        </p:nvSpPr>
        <p:spPr>
          <a:xfrm>
            <a:off x="4860000" y="4320000"/>
            <a:ext cx="4317120" cy="537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 mean of landing outcome Column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get  the average success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6" name="CustomShape 10"/>
          <p:cNvSpPr/>
          <p:nvPr/>
        </p:nvSpPr>
        <p:spPr>
          <a:xfrm>
            <a:off x="1080000" y="4500000"/>
            <a:ext cx="2877120" cy="537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7" name="CustomShape 11"/>
          <p:cNvSpPr/>
          <p:nvPr/>
        </p:nvSpPr>
        <p:spPr>
          <a:xfrm>
            <a:off x="1440000" y="5580000"/>
            <a:ext cx="1617120" cy="5371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8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15"/>
          <p:cNvSpPr/>
          <p:nvPr/>
        </p:nvSpPr>
        <p:spPr>
          <a:xfrm flipH="1">
            <a:off x="3960000" y="46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16"/>
          <p:cNvSpPr/>
          <p:nvPr/>
        </p:nvSpPr>
        <p:spPr>
          <a:xfrm flipH="1">
            <a:off x="2160000" y="504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FF14852-F8C5-4803-8F2C-F3A08FD7084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2F09806-A5D8-4E5A-9DB8-B391E27B7FF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770040" y="180648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2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7E25C4C-5D7C-47F4-993B-5BE92827612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838080" y="1874880"/>
            <a:ext cx="1051092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5285A05-DD30-4357-8593-0778485B8FE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545384-D6D1-4BD3-80B9-B00141D7A80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840960" y="1807200"/>
            <a:ext cx="7063920" cy="16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2FA4E45-6A70-4812-A486-1E0A20FD35A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E1F4C8C-073D-4F5F-88B2-F1CDBCF2AB9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865080" y="2057400"/>
            <a:ext cx="3927600" cy="38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4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2"/>
          <a:stretch/>
        </p:blipFill>
        <p:spPr>
          <a:xfrm>
            <a:off x="2160000" y="1260000"/>
            <a:ext cx="7198560" cy="413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57E18E0A-CAE0-4523-AF95-5346DB70667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958680" y="2113200"/>
            <a:ext cx="5162400" cy="331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609120" y="1811160"/>
            <a:ext cx="5352840" cy="3562200"/>
          </a:xfrm>
          <a:prstGeom prst="rect">
            <a:avLst/>
          </a:prstGeom>
          <a:ln w="0">
            <a:noFill/>
          </a:ln>
        </p:spPr>
      </p:pic>
      <p:sp>
        <p:nvSpPr>
          <p:cNvPr id="409" name="CustomShape 2"/>
          <p:cNvSpPr/>
          <p:nvPr/>
        </p:nvSpPr>
        <p:spPr>
          <a:xfrm>
            <a:off x="6231960" y="1604520"/>
            <a:ext cx="5352840" cy="39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shows the relationship between flight number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DejaVu Sans"/>
              </a:rPr>
              <a:t>successful missions are orange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failed missions are blue in colour.</a:t>
            </a:r>
            <a:endParaRPr b="0" lang="en-IN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horizontal axis shows the flight number.</a:t>
            </a:r>
            <a:endParaRPr b="0" lang="en-IN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0BE763E-8A8F-4036-B2F7-519438B349C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8458560" cy="48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540000" y="1604520"/>
            <a:ext cx="5398560" cy="4334040"/>
          </a:xfrm>
          <a:prstGeom prst="rect">
            <a:avLst/>
          </a:prstGeom>
          <a:ln w="0">
            <a:noFill/>
          </a:ln>
        </p:spPr>
      </p:pic>
      <p:sp>
        <p:nvSpPr>
          <p:cNvPr id="415" name="CustomShape 2"/>
          <p:cNvSpPr/>
          <p:nvPr/>
        </p:nvSpPr>
        <p:spPr>
          <a:xfrm>
            <a:off x="6232320" y="1604520"/>
            <a:ext cx="5352840" cy="39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This scatter plot shows the relationship between payload mass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successful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orange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in colour and datapoints of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failed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 blue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in colour.</a:t>
            </a:r>
            <a:endParaRPr b="0" lang="en-IN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horizontal axis shows the payload mass(in KG).</a:t>
            </a:r>
            <a:endParaRPr b="0" lang="en-IN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F535BB-AE06-4348-8C78-D9311187C98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770040" y="2082240"/>
            <a:ext cx="3927600" cy="38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2"/>
          <a:stretch/>
        </p:blipFill>
        <p:spPr>
          <a:xfrm>
            <a:off x="1080000" y="1345680"/>
            <a:ext cx="9358920" cy="46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0031297-C9D8-49B2-B6DB-620498CCA5B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770040" y="2082240"/>
            <a:ext cx="3927600" cy="38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4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2"/>
          <a:stretch/>
        </p:blipFill>
        <p:spPr>
          <a:xfrm>
            <a:off x="725400" y="1604520"/>
            <a:ext cx="5121000" cy="3976200"/>
          </a:xfrm>
          <a:prstGeom prst="rect">
            <a:avLst/>
          </a:prstGeom>
          <a:ln w="0">
            <a:noFill/>
          </a:ln>
        </p:spPr>
      </p:pic>
      <p:sp>
        <p:nvSpPr>
          <p:cNvPr id="425" name="CustomShape 5"/>
          <p:cNvSpPr/>
          <p:nvPr/>
        </p:nvSpPr>
        <p:spPr>
          <a:xfrm>
            <a:off x="6231960" y="1604520"/>
            <a:ext cx="5353200" cy="39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column chart shows the average success rate of space missions launched to different types of orbits.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Those orbital targets are Sun Synchronous Orbit, Polar Orbit,  International Space Station, (High/Low/Middle/Very-Low) Earth Orbit, Geostationary  Orbit, Geostationary Transfer Orbit and First Lagrangian Point(ESA L1).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C06D74E-C91F-4348-8436-FE398E9C9DC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770040" y="2069640"/>
            <a:ext cx="3927600" cy="38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2"/>
          <a:stretch/>
        </p:blipFill>
        <p:spPr>
          <a:xfrm>
            <a:off x="1080000" y="1800000"/>
            <a:ext cx="5160240" cy="3541320"/>
          </a:xfrm>
          <a:prstGeom prst="rect">
            <a:avLst/>
          </a:prstGeom>
          <a:ln w="0">
            <a:noFill/>
          </a:ln>
        </p:spPr>
      </p:pic>
      <p:sp>
        <p:nvSpPr>
          <p:cNvPr id="430" name="CustomShape 4"/>
          <p:cNvSpPr/>
          <p:nvPr/>
        </p:nvSpPr>
        <p:spPr>
          <a:xfrm>
            <a:off x="6480000" y="1800000"/>
            <a:ext cx="4678920" cy="188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flight number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CEF17C6-F088-47F2-9B29-DCE0ECD9F32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70040" y="2057400"/>
            <a:ext cx="3927600" cy="38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770040" y="1857600"/>
            <a:ext cx="5150880" cy="3541320"/>
          </a:xfrm>
          <a:prstGeom prst="rect">
            <a:avLst/>
          </a:prstGeom>
          <a:ln w="0">
            <a:noFill/>
          </a:ln>
        </p:spPr>
      </p:pic>
      <p:sp>
        <p:nvSpPr>
          <p:cNvPr id="435" name="CustomShape 4"/>
          <p:cNvSpPr/>
          <p:nvPr/>
        </p:nvSpPr>
        <p:spPr>
          <a:xfrm>
            <a:off x="6300000" y="1800000"/>
            <a:ext cx="4858920" cy="44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pay load mass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payload mass given here in the horizontal axis is in the unit of Killogram.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missions with heavier payloads are more likely to be successfull.</a:t>
            </a:r>
            <a:endParaRPr b="0" lang="en-IN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case of lighter payloads, 1</a:t>
            </a:r>
            <a:r>
              <a:rPr b="0" lang="en-IN" sz="1800" spc="-1" strike="noStrike" baseline="14000000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Lagrangian point, Sun Synchronous Orbit and High Earth Orbit mission are more likely be successful.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647D0B5-F6B3-4AF5-86F9-98D50E26C73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770040" y="2069640"/>
            <a:ext cx="3927600" cy="38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2"/>
          <a:stretch/>
        </p:blipFill>
        <p:spPr>
          <a:xfrm>
            <a:off x="900000" y="1688760"/>
            <a:ext cx="4664880" cy="3465000"/>
          </a:xfrm>
          <a:prstGeom prst="rect">
            <a:avLst/>
          </a:prstGeom>
          <a:ln w="0">
            <a:noFill/>
          </a:ln>
        </p:spPr>
      </p:pic>
      <p:sp>
        <p:nvSpPr>
          <p:cNvPr id="440" name="CustomShape 4"/>
          <p:cNvSpPr/>
          <p:nvPr/>
        </p:nvSpPr>
        <p:spPr>
          <a:xfrm>
            <a:off x="6120000" y="1620000"/>
            <a:ext cx="5038920" cy="188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graph shows the average success rate of different orbital destinations over the year.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a positive trend here where space launches are more likely to be successful in each successive year than the previous one in all orbit types.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26D36B1-0492-49A1-91EC-68C1D7823DB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2"/>
          <a:stretch/>
        </p:blipFill>
        <p:spPr>
          <a:xfrm>
            <a:off x="1457640" y="2355840"/>
            <a:ext cx="3941640" cy="250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E92AA7-D289-45A4-879D-D5C2D656C02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828360" y="1440000"/>
            <a:ext cx="9970920" cy="32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F71CE881-B6DF-4544-B127-8829F48F5D8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959040" y="2684880"/>
            <a:ext cx="4013280" cy="103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0567134-9D42-4128-9195-67B86C90F4F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2"/>
          <a:stretch/>
        </p:blipFill>
        <p:spPr>
          <a:xfrm>
            <a:off x="900000" y="1980000"/>
            <a:ext cx="4206240" cy="30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BD6DBBD-7B58-4FC7-BDE2-C65B04BBA09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2"/>
          <a:stretch/>
        </p:blipFill>
        <p:spPr>
          <a:xfrm>
            <a:off x="900000" y="2700000"/>
            <a:ext cx="3922560" cy="182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5131F6D-B4F7-4147-BCA3-F0743D33B09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>
            <a:off x="1107360" y="2520000"/>
            <a:ext cx="3931920" cy="189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2155410-59F4-4D6A-9AAB-637C0EC856C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2"/>
          <a:stretch/>
        </p:blipFill>
        <p:spPr>
          <a:xfrm>
            <a:off x="1980000" y="1389240"/>
            <a:ext cx="7017840" cy="257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0A43372-DE58-4E03-A2F8-60026C487EB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1116720" y="2160000"/>
            <a:ext cx="3922560" cy="258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C488069-62C2-49BE-BC66-644357FDCD7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5627160" cy="45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3A06AF0-AB4A-47D5-A793-AFE5E064AB3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2"/>
          <a:stretch/>
        </p:blipFill>
        <p:spPr>
          <a:xfrm>
            <a:off x="1800000" y="1440000"/>
            <a:ext cx="6951240" cy="215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654F128-68EC-4252-9AB4-9924FE304FC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4827240" cy="393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423759D-B5B4-4599-AE66-7F517EFD289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7855B344-5FCD-4D6D-8115-2C62AEBE0F3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828000" y="538560"/>
            <a:ext cx="105253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958680" y="2521440"/>
            <a:ext cx="5656320" cy="189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392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392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E2D2B3F-6F22-4C23-9D65-8E89E1CCECB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A048CA4-A526-456F-A1A2-F38B37CDBD7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770040" y="1690560"/>
            <a:ext cx="8593200" cy="43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82F3B5F-62DE-4F20-BAD4-BE4A2E91C78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770040" y="1825560"/>
            <a:ext cx="974088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2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rate of different launch sites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7019640" cy="437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D72D8BF-A794-4F03-A4FB-562825F70ED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734040" y="1825560"/>
            <a:ext cx="1054692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with the highest success rate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6285600" cy="4638960"/>
          </a:xfrm>
          <a:prstGeom prst="rect">
            <a:avLst/>
          </a:prstGeom>
          <a:ln w="0">
            <a:noFill/>
          </a:ln>
        </p:spPr>
      </p:pic>
      <p:sp>
        <p:nvSpPr>
          <p:cNvPr id="500" name="CustomShape 4"/>
          <p:cNvSpPr/>
          <p:nvPr/>
        </p:nvSpPr>
        <p:spPr>
          <a:xfrm>
            <a:off x="7185960" y="1440000"/>
            <a:ext cx="4153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6AAC0B9-ABEA-454E-94C2-912A150E62A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770040" y="1825560"/>
            <a:ext cx="1041012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 Launch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Outcome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2"/>
          <a:stretch/>
        </p:blipFill>
        <p:spPr>
          <a:xfrm>
            <a:off x="1620000" y="1224000"/>
            <a:ext cx="9491400" cy="3815640"/>
          </a:xfrm>
          <a:prstGeom prst="rect">
            <a:avLst/>
          </a:prstGeom>
          <a:ln w="0">
            <a:noFill/>
          </a:ln>
        </p:spPr>
      </p:pic>
      <p:sp>
        <p:nvSpPr>
          <p:cNvPr id="505" name="CustomShape 4"/>
          <p:cNvSpPr/>
          <p:nvPr/>
        </p:nvSpPr>
        <p:spPr>
          <a:xfrm>
            <a:off x="1440000" y="5400000"/>
            <a:ext cx="917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We can see here that ‘FT’  booster version category has higher success rate.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15068FC-ABD5-4297-9186-C195BE2ADBB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770040" y="2082240"/>
            <a:ext cx="5321160" cy="38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2"/>
          <a:stretch/>
        </p:blipFill>
        <p:spPr>
          <a:xfrm>
            <a:off x="900000" y="1031760"/>
            <a:ext cx="6943320" cy="4857480"/>
          </a:xfrm>
          <a:prstGeom prst="rect">
            <a:avLst/>
          </a:prstGeom>
          <a:ln w="0">
            <a:noFill/>
          </a:ln>
        </p:spPr>
      </p:pic>
      <p:sp>
        <p:nvSpPr>
          <p:cNvPr id="511" name="TextShape 4"/>
          <p:cNvSpPr txBox="1"/>
          <p:nvPr/>
        </p:nvSpPr>
        <p:spPr>
          <a:xfrm>
            <a:off x="7920000" y="1260000"/>
            <a:ext cx="378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As we can see, all the </a:t>
            </a:r>
            <a:r>
              <a:rPr b="0" lang="en-IN" sz="1800" spc="-1" strike="noStrike">
                <a:highlight>
                  <a:srgbClr val="ffffff"/>
                </a:highlight>
                <a:latin typeface="Arial"/>
                <a:hlinkClick r:id="rId3"/>
              </a:rPr>
              <a:t>models</a:t>
            </a:r>
            <a:r>
              <a:rPr b="0" lang="en-IN" sz="1800" spc="-1" strike="noStrike">
                <a:latin typeface="Arial"/>
              </a:rPr>
              <a:t> perform equally well on test sets.</a:t>
            </a:r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C4A8E68-B6CE-422A-91A1-D95BF26A48F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770040" y="2057400"/>
            <a:ext cx="9473400" cy="38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15" name="" descr=""/>
          <p:cNvPicPr/>
          <p:nvPr/>
        </p:nvPicPr>
        <p:blipFill>
          <a:blip r:embed="rId2"/>
          <a:stretch/>
        </p:blipFill>
        <p:spPr>
          <a:xfrm>
            <a:off x="1071360" y="1620000"/>
            <a:ext cx="4868640" cy="3777120"/>
          </a:xfrm>
          <a:prstGeom prst="rect">
            <a:avLst/>
          </a:prstGeom>
          <a:ln w="0">
            <a:noFill/>
          </a:ln>
        </p:spPr>
      </p:pic>
      <p:sp>
        <p:nvSpPr>
          <p:cNvPr id="516" name="TextShape 4"/>
          <p:cNvSpPr txBox="1"/>
          <p:nvPr/>
        </p:nvSpPr>
        <p:spPr>
          <a:xfrm>
            <a:off x="6660000" y="1800000"/>
            <a:ext cx="450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is the confusion matrix of KNN model as well as of others too since all of them performed equally upon being given the testset.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6C69923-F5E5-4EC4-B06D-C0C775BE0B9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770040" y="1874880"/>
            <a:ext cx="589932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944892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D910B89-6E6D-44EE-9AA7-F8375370D52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728B77-31BF-4670-8D88-ED54E681F07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770040" y="1859400"/>
            <a:ext cx="1051092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0011D52-1346-4CC8-A009-97385115485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770040" y="1580760"/>
            <a:ext cx="10100160" cy="52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39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39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39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39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39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39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39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39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39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16124CB-7EE2-4528-9E02-D1893B5F0A7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770040" y="1825560"/>
            <a:ext cx="10510920" cy="434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</a:t>
            </a:r>
            <a:r>
              <a:rPr b="0" lang="en-US" sz="2200" spc="-1" strike="noStrike">
                <a:solidFill>
                  <a:srgbClr val="e6e905"/>
                </a:solidFill>
                <a:latin typeface="Abadi"/>
                <a:ea typeface="DejaVu Sans"/>
              </a:rPr>
              <a:t>SpaceX API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95DDC4E-A986-4A59-B5CC-BE43264FED6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20800" y="1800360"/>
            <a:ext cx="4635720" cy="42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5910120" y="1792440"/>
            <a:ext cx="5456160" cy="42022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5940000" y="1800000"/>
            <a:ext cx="1436040" cy="3560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8280000" y="1972440"/>
            <a:ext cx="2696040" cy="5436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6120000" y="3060000"/>
            <a:ext cx="3056040" cy="716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8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0"/>
          <p:cNvSpPr/>
          <p:nvPr/>
        </p:nvSpPr>
        <p:spPr>
          <a:xfrm>
            <a:off x="7740000" y="3960000"/>
            <a:ext cx="3416040" cy="716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41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2"/>
          <p:cNvSpPr/>
          <p:nvPr/>
        </p:nvSpPr>
        <p:spPr>
          <a:xfrm>
            <a:off x="6143400" y="4860000"/>
            <a:ext cx="4472640" cy="356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3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4"/>
          <p:cNvSpPr/>
          <p:nvPr/>
        </p:nvSpPr>
        <p:spPr>
          <a:xfrm>
            <a:off x="7560000" y="5580000"/>
            <a:ext cx="1796040" cy="3560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5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8714880" y="6025680"/>
            <a:ext cx="273852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879B826-CE89-4472-9590-6C838E1D74E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922320" y="1792440"/>
            <a:ext cx="3927600" cy="38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3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70040" y="53856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>
            <a:off x="922320" y="691200"/>
            <a:ext cx="10510920" cy="54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5910120" y="1792440"/>
            <a:ext cx="5456160" cy="42022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1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7"/>
          <p:cNvSpPr/>
          <p:nvPr/>
        </p:nvSpPr>
        <p:spPr>
          <a:xfrm>
            <a:off x="5910120" y="1792440"/>
            <a:ext cx="5456160" cy="42022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5940000" y="1800000"/>
            <a:ext cx="1436040" cy="3560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8280000" y="1972440"/>
            <a:ext cx="2696040" cy="5436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5" name="CustomShape 10"/>
          <p:cNvSpPr/>
          <p:nvPr/>
        </p:nvSpPr>
        <p:spPr>
          <a:xfrm>
            <a:off x="6120000" y="3060720"/>
            <a:ext cx="3056040" cy="716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6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2"/>
          <p:cNvSpPr/>
          <p:nvPr/>
        </p:nvSpPr>
        <p:spPr>
          <a:xfrm>
            <a:off x="7740000" y="3960720"/>
            <a:ext cx="3416040" cy="716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8" name="CustomShape 13"/>
          <p:cNvSpPr/>
          <p:nvPr/>
        </p:nvSpPr>
        <p:spPr>
          <a:xfrm>
            <a:off x="6143400" y="4860000"/>
            <a:ext cx="3033360" cy="896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9" name="CustomShape 14"/>
          <p:cNvSpPr/>
          <p:nvPr/>
        </p:nvSpPr>
        <p:spPr>
          <a:xfrm>
            <a:off x="9540000" y="5400000"/>
            <a:ext cx="1466280" cy="3560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0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2022-01-31T23:23:54Z</dcterms:modified>
  <cp:revision>254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